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66" r:id="rId2"/>
    <p:sldId id="268" r:id="rId3"/>
    <p:sldId id="271" r:id="rId4"/>
    <p:sldId id="274" r:id="rId5"/>
    <p:sldId id="277" r:id="rId6"/>
    <p:sldId id="270" r:id="rId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212" autoAdjust="0"/>
    <p:restoredTop sz="96374" autoAdjust="0"/>
  </p:normalViewPr>
  <p:slideViewPr>
    <p:cSldViewPr>
      <p:cViewPr varScale="1">
        <p:scale>
          <a:sx n="118" d="100"/>
          <a:sy n="118" d="100"/>
        </p:scale>
        <p:origin x="408" y="90"/>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3B4EE3-ECEA-C242-845D-2BC1C3F9E94E}" type="datetimeFigureOut">
              <a:rPr lang="en-US" smtClean="0"/>
              <a:pPr/>
              <a:t>10/13/2025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B98A9-6A52-9349-91A7-D6CDA629B332}" type="slidenum">
              <a:rPr lang="en-US" smtClean="0"/>
              <a:pPr/>
              <a:t>‹#›</a:t>
            </a:fld>
            <a:endParaRPr lang="en-US"/>
          </a:p>
        </p:txBody>
      </p:sp>
    </p:spTree>
    <p:extLst>
      <p:ext uri="{BB962C8B-B14F-4D97-AF65-F5344CB8AC3E}">
        <p14:creationId xmlns:p14="http://schemas.microsoft.com/office/powerpoint/2010/main" val="3343648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10/13/2025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10/13/2025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10/13/2025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awards.marketing-interactive.com/agency-of-the-year-my/markies-entry-submission/"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58EA124-44EA-76D6-9151-822CD9E3D410}"/>
              </a:ext>
            </a:extLst>
          </p:cNvPr>
          <p:cNvSpPr txBox="1"/>
          <p:nvPr/>
        </p:nvSpPr>
        <p:spPr>
          <a:xfrm>
            <a:off x="2267744" y="4443958"/>
            <a:ext cx="4752528" cy="261610"/>
          </a:xfrm>
          <a:prstGeom prst="rect">
            <a:avLst/>
          </a:prstGeom>
          <a:noFill/>
        </p:spPr>
        <p:txBody>
          <a:bodyPr wrap="square" rtlCol="0">
            <a:spAutoFit/>
          </a:bodyPr>
          <a:lstStyle/>
          <a:p>
            <a:pPr algn="ctr"/>
            <a:r>
              <a:rPr lang="en-SG" sz="1100" dirty="0">
                <a:solidFill>
                  <a:schemeClr val="bg1"/>
                </a:solidFill>
                <a:latin typeface="Arial" panose="020B0604020202020204" pitchFamily="34" charset="0"/>
                <a:cs typeface="Arial" panose="020B0604020202020204" pitchFamily="34" charset="0"/>
              </a:rPr>
              <a:t>CORE SUBMISSION DOCUMENT / </a:t>
            </a:r>
            <a:r>
              <a:rPr lang="en-SG" sz="1100" b="1" dirty="0">
                <a:solidFill>
                  <a:schemeClr val="bg1"/>
                </a:solidFill>
                <a:latin typeface="Arial" panose="020B0604020202020204" pitchFamily="34" charset="0"/>
                <a:cs typeface="Arial" panose="020B0604020202020204" pitchFamily="34" charset="0"/>
              </a:rPr>
              <a:t>TALENT CATEGORIES </a:t>
            </a:r>
            <a:endParaRPr lang="en-GB" sz="11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9134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445382022"/>
              </p:ext>
            </p:extLst>
          </p:nvPr>
        </p:nvGraphicFramePr>
        <p:xfrm>
          <a:off x="245364" y="2253565"/>
          <a:ext cx="4392488" cy="1546536"/>
        </p:xfrm>
        <a:graphic>
          <a:graphicData uri="http://schemas.openxmlformats.org/drawingml/2006/table">
            <a:tbl>
              <a:tblPr firstRow="1" firstCol="1" lastRow="1" lastCol="1" bandRow="1" bandCol="1">
                <a:tableStyleId>{5C22544A-7EE6-4342-B048-85BDC9FD1C3A}</a:tableStyleId>
              </a:tblPr>
              <a:tblGrid>
                <a:gridCol w="1402345">
                  <a:extLst>
                    <a:ext uri="{9D8B030D-6E8A-4147-A177-3AD203B41FA5}">
                      <a16:colId xmlns:a16="http://schemas.microsoft.com/office/drawing/2014/main" val="20000"/>
                    </a:ext>
                  </a:extLst>
                </a:gridCol>
                <a:gridCol w="2990143">
                  <a:extLst>
                    <a:ext uri="{9D8B030D-6E8A-4147-A177-3AD203B41FA5}">
                      <a16:colId xmlns:a16="http://schemas.microsoft.com/office/drawing/2014/main" val="20001"/>
                    </a:ext>
                  </a:extLst>
                </a:gridCol>
              </a:tblGrid>
              <a:tr h="340869">
                <a:tc>
                  <a:txBody>
                    <a:bodyPr/>
                    <a:lstStyle/>
                    <a:p>
                      <a:pPr marL="0" marR="160020" algn="l">
                        <a:lnSpc>
                          <a:spcPct val="115000"/>
                        </a:lnSpc>
                        <a:spcBef>
                          <a:spcPts val="0"/>
                        </a:spcBef>
                        <a:spcAft>
                          <a:spcPts val="0"/>
                        </a:spcAft>
                      </a:pPr>
                      <a:r>
                        <a:rPr lang="en-US" sz="1000" dirty="0">
                          <a:solidFill>
                            <a:schemeClr val="tx1"/>
                          </a:solidFill>
                          <a:effectLst/>
                          <a:latin typeface="Arial" panose="020B0604020202020204" pitchFamily="34" charset="0"/>
                          <a:cs typeface="Arial" panose="020B0604020202020204" pitchFamily="34" charset="0"/>
                        </a:rPr>
                        <a:t>Category</a:t>
                      </a:r>
                      <a:endParaRPr lang="en-US" sz="100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800" dirty="0">
                          <a:effectLst/>
                          <a:latin typeface="Helvetica Neue CE 55 Roman" pitchFamily="82" charset="0"/>
                        </a:rPr>
                        <a:t> </a:t>
                      </a:r>
                      <a:endParaRPr lang="en-US" sz="800" dirty="0">
                        <a:effectLst/>
                        <a:latin typeface="Helvetica Neue CE 55 Roman"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32048">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000" dirty="0">
                          <a:solidFill>
                            <a:schemeClr val="tx1"/>
                          </a:solidFill>
                          <a:effectLst/>
                          <a:latin typeface="Arial" panose="020B0604020202020204" pitchFamily="34" charset="0"/>
                          <a:cs typeface="Arial" panose="020B0604020202020204" pitchFamily="34" charset="0"/>
                        </a:rPr>
                        <a:t>Agency Name</a:t>
                      </a:r>
                      <a:endParaRPr lang="en-US" sz="1000" dirty="0">
                        <a:solidFill>
                          <a:schemeClr val="tx1"/>
                        </a:solidFill>
                        <a:latin typeface="Arial" panose="020B06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800" dirty="0">
                          <a:effectLst/>
                          <a:latin typeface="Helvetica Neue CE 55 Roman" pitchFamily="82" charset="0"/>
                        </a:rPr>
                        <a:t> </a:t>
                      </a:r>
                    </a:p>
                    <a:p>
                      <a:pPr marL="0" marR="0" algn="l">
                        <a:lnSpc>
                          <a:spcPct val="115000"/>
                        </a:lnSpc>
                        <a:spcBef>
                          <a:spcPts val="0"/>
                        </a:spcBef>
                        <a:spcAft>
                          <a:spcPts val="0"/>
                        </a:spcAft>
                      </a:pPr>
                      <a:r>
                        <a:rPr lang="en-US" sz="800" dirty="0">
                          <a:effectLst/>
                          <a:latin typeface="Helvetica Neue CE 55 Roman" pitchFamily="82" charset="0"/>
                        </a:rPr>
                        <a:t> </a:t>
                      </a:r>
                      <a:endParaRPr lang="en-US" sz="800" dirty="0">
                        <a:effectLst/>
                        <a:latin typeface="Helvetica Neue CE 55 Roman"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60040">
                <a:tc>
                  <a:txBody>
                    <a:bodyPr/>
                    <a:lstStyle/>
                    <a:p>
                      <a:pPr marL="0" marR="0" algn="l">
                        <a:lnSpc>
                          <a:spcPct val="115000"/>
                        </a:lnSpc>
                        <a:spcBef>
                          <a:spcPts val="0"/>
                        </a:spcBef>
                        <a:spcAft>
                          <a:spcPts val="0"/>
                        </a:spcAft>
                      </a:pPr>
                      <a:r>
                        <a:rPr lang="en-US" sz="1000" dirty="0">
                          <a:solidFill>
                            <a:schemeClr val="tx1"/>
                          </a:solidFill>
                          <a:effectLst/>
                          <a:latin typeface="Arial" panose="020B0604020202020204" pitchFamily="34" charset="0"/>
                          <a:ea typeface="Calibri"/>
                          <a:cs typeface="Arial" panose="020B0604020202020204" pitchFamily="34" charset="0"/>
                        </a:rPr>
                        <a:t>Candidate Name</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endParaRPr lang="en-US" sz="800" dirty="0">
                        <a:effectLst/>
                        <a:latin typeface="Helvetica Neue CE 55 Roman"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13579">
                <a:tc>
                  <a:txBody>
                    <a:bodyPr/>
                    <a:lstStyle/>
                    <a:p>
                      <a:pPr marL="0" marR="0" algn="l">
                        <a:lnSpc>
                          <a:spcPct val="115000"/>
                        </a:lnSpc>
                        <a:spcBef>
                          <a:spcPts val="0"/>
                        </a:spcBef>
                        <a:spcAft>
                          <a:spcPts val="0"/>
                        </a:spcAft>
                      </a:pPr>
                      <a:r>
                        <a:rPr lang="en-US" sz="1000" dirty="0">
                          <a:solidFill>
                            <a:schemeClr val="tx1"/>
                          </a:solidFill>
                          <a:effectLst/>
                          <a:latin typeface="Arial" panose="020B0604020202020204" pitchFamily="34" charset="0"/>
                          <a:ea typeface="Calibri"/>
                          <a:cs typeface="Arial" panose="020B0604020202020204" pitchFamily="34" charset="0"/>
                        </a:rPr>
                        <a:t>Designation</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endParaRPr lang="en-US" sz="800" dirty="0">
                        <a:effectLst/>
                        <a:latin typeface="Helvetica Neue CE 55 Roman"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sp>
        <p:nvSpPr>
          <p:cNvPr id="7" name="Rectangle 6">
            <a:extLst>
              <a:ext uri="{FF2B5EF4-FFF2-40B4-BE49-F238E27FC236}">
                <a16:creationId xmlns:a16="http://schemas.microsoft.com/office/drawing/2014/main" id="{464A2E6B-C56E-08D7-6F4F-00D05E82D4E6}"/>
              </a:ext>
            </a:extLst>
          </p:cNvPr>
          <p:cNvSpPr/>
          <p:nvPr/>
        </p:nvSpPr>
        <p:spPr>
          <a:xfrm>
            <a:off x="4734351" y="1293648"/>
            <a:ext cx="4248472" cy="2977738"/>
          </a:xfrm>
          <a:prstGeom prst="rect">
            <a:avLst/>
          </a:prstGeom>
        </p:spPr>
        <p:txBody>
          <a:bodyPr wrap="square">
            <a:spAutoFit/>
          </a:bodyPr>
          <a:lstStyle/>
          <a:p>
            <a:r>
              <a:rPr lang="en-US" sz="750" b="1" u="sng" dirty="0">
                <a:latin typeface="Arial" panose="020B0604020202020204" pitchFamily="34" charset="0"/>
                <a:cs typeface="Arial" panose="020B0604020202020204" pitchFamily="34" charset="0"/>
              </a:rPr>
              <a:t>Guideline</a:t>
            </a:r>
          </a:p>
          <a:p>
            <a:r>
              <a:rPr lang="en-US" sz="750" dirty="0">
                <a:latin typeface="Arial" panose="020B0604020202020204" pitchFamily="34" charset="0"/>
                <a:cs typeface="Arial" panose="020B0604020202020204" pitchFamily="34" charset="0"/>
              </a:rPr>
              <a:t>Please refer to the </a:t>
            </a:r>
            <a:r>
              <a:rPr lang="en-US" sz="750" b="1" dirty="0">
                <a:latin typeface="Arial" panose="020B0604020202020204" pitchFamily="34" charset="0"/>
                <a:cs typeface="Arial" panose="020B0604020202020204" pitchFamily="34" charset="0"/>
              </a:rPr>
              <a:t>MARKies Awards 2026 </a:t>
            </a:r>
            <a:r>
              <a:rPr lang="en-US" sz="750" dirty="0">
                <a:latin typeface="Arial" panose="020B0604020202020204" pitchFamily="34" charset="0"/>
                <a:cs typeface="Arial" panose="020B0604020202020204" pitchFamily="34" charset="0"/>
              </a:rPr>
              <a:t>Entry Guidelines for specific requirements, </a:t>
            </a:r>
            <a:r>
              <a:rPr lang="en-US" sz="750" dirty="0">
                <a:effectLst/>
                <a:latin typeface="Arial" panose="020B0604020202020204" pitchFamily="34" charset="0"/>
                <a:ea typeface="Calibri" panose="020F0502020204030204" pitchFamily="34" charset="0"/>
                <a:cs typeface="Arial" panose="020B0604020202020204" pitchFamily="34" charset="0"/>
              </a:rPr>
              <a:t>category descriptions and entry criteria details.</a:t>
            </a:r>
            <a:r>
              <a:rPr lang="en-US" sz="750" dirty="0">
                <a:latin typeface="Arial" panose="020B0604020202020204" pitchFamily="34" charset="0"/>
                <a:cs typeface="Arial" panose="020B0604020202020204" pitchFamily="34" charset="0"/>
              </a:rPr>
              <a:t> In particular, the </a:t>
            </a:r>
            <a:r>
              <a:rPr lang="en-US" sz="750" b="1" dirty="0">
                <a:latin typeface="Arial" panose="020B0604020202020204" pitchFamily="34" charset="0"/>
                <a:cs typeface="Arial" panose="020B0604020202020204" pitchFamily="34" charset="0"/>
              </a:rPr>
              <a:t>Talent </a:t>
            </a:r>
            <a:r>
              <a:rPr lang="en-US" sz="750" dirty="0">
                <a:latin typeface="Arial" panose="020B0604020202020204" pitchFamily="34" charset="0"/>
                <a:cs typeface="Arial" panose="020B0604020202020204" pitchFamily="34" charset="0"/>
              </a:rPr>
              <a:t>Categories (48-50) </a:t>
            </a:r>
          </a:p>
          <a:p>
            <a:endParaRPr lang="en-US" sz="750" dirty="0">
              <a:latin typeface="Arial" panose="020B0604020202020204" pitchFamily="34" charset="0"/>
              <a:cs typeface="Arial" panose="020B0604020202020204" pitchFamily="34" charset="0"/>
            </a:endParaRPr>
          </a:p>
          <a:p>
            <a:r>
              <a:rPr lang="en-US" sz="750" b="1" u="sng" dirty="0">
                <a:latin typeface="Arial" panose="020B0604020202020204" pitchFamily="34" charset="0"/>
                <a:cs typeface="Arial" panose="020B0604020202020204" pitchFamily="34" charset="0"/>
              </a:rPr>
              <a:t>Required Information</a:t>
            </a:r>
          </a:p>
          <a:p>
            <a:r>
              <a:rPr lang="en-US" sz="750" dirty="0">
                <a:latin typeface="Arial" panose="020B0604020202020204" pitchFamily="34" charset="0"/>
                <a:cs typeface="Arial" panose="020B0604020202020204" pitchFamily="34" charset="0"/>
              </a:rPr>
              <a:t>If you have images and other supporting documents, you may insert them within this entry submission template, and also upload them (in high-resolution) separately on the online submission page. Should your entry be shortlisted, these images and any non-confidential supporting documents may be used for publication and on the night of the awards. </a:t>
            </a:r>
            <a:br>
              <a:rPr lang="en-US" sz="750" dirty="0">
                <a:latin typeface="Arial" panose="020B0604020202020204" pitchFamily="34" charset="0"/>
                <a:cs typeface="Arial" panose="020B0604020202020204" pitchFamily="34" charset="0"/>
              </a:rPr>
            </a:br>
            <a:br>
              <a:rPr lang="en-US" sz="750" dirty="0">
                <a:latin typeface="Arial" panose="020B0604020202020204" pitchFamily="34" charset="0"/>
                <a:cs typeface="Arial" panose="020B0604020202020204" pitchFamily="34" charset="0"/>
              </a:rPr>
            </a:br>
            <a:r>
              <a:rPr lang="en-US" sz="750" b="1" dirty="0">
                <a:effectLst/>
                <a:latin typeface="Arial" panose="020B0604020202020204" pitchFamily="34" charset="0"/>
                <a:ea typeface="Calibri" panose="020F0502020204030204" pitchFamily="34" charset="0"/>
                <a:cs typeface="Arial" panose="020B0604020202020204" pitchFamily="34" charset="0"/>
              </a:rPr>
              <a:t>In your online submission, you must include a high resolution of the leading agency logo and candidate headshot that can be used on all marketing material.</a:t>
            </a:r>
            <a:endParaRPr lang="en-US" sz="750" dirty="0">
              <a:latin typeface="Arial" panose="020B0604020202020204" pitchFamily="34" charset="0"/>
              <a:cs typeface="Arial" panose="020B0604020202020204" pitchFamily="34" charset="0"/>
            </a:endParaRPr>
          </a:p>
          <a:p>
            <a:endParaRPr lang="en-US" sz="750" dirty="0">
              <a:latin typeface="Arial" panose="020B0604020202020204" pitchFamily="34" charset="0"/>
              <a:cs typeface="Arial" panose="020B0604020202020204" pitchFamily="34" charset="0"/>
            </a:endParaRPr>
          </a:p>
          <a:p>
            <a:r>
              <a:rPr lang="en-US" sz="750" b="1" u="sng" dirty="0">
                <a:latin typeface="Arial" panose="020B0604020202020204" pitchFamily="34" charset="0"/>
                <a:cs typeface="Arial" panose="020B0604020202020204" pitchFamily="34" charset="0"/>
              </a:rPr>
              <a:t>Video URLs</a:t>
            </a:r>
          </a:p>
          <a:p>
            <a:r>
              <a:rPr lang="en-US" sz="750" dirty="0">
                <a:latin typeface="Arial" panose="020B060402020202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 Please copy and paste any link to your video (if any) here: </a:t>
            </a:r>
          </a:p>
          <a:p>
            <a:endParaRPr lang="en-US" sz="750" dirty="0">
              <a:latin typeface="Arial" panose="020B0604020202020204" pitchFamily="34" charset="0"/>
              <a:cs typeface="Arial" panose="020B0604020202020204" pitchFamily="34" charset="0"/>
            </a:endParaRPr>
          </a:p>
          <a:p>
            <a:r>
              <a:rPr lang="en-US" sz="750" b="1" u="sng" dirty="0">
                <a:latin typeface="Arial" panose="020B0604020202020204" pitchFamily="34" charset="0"/>
                <a:cs typeface="Arial" panose="020B0604020202020204" pitchFamily="34" charset="0"/>
              </a:rPr>
              <a:t>Attention</a:t>
            </a:r>
          </a:p>
          <a:p>
            <a:r>
              <a:rPr lang="en-US" sz="750" dirty="0">
                <a:latin typeface="Arial" panose="020B0604020202020204" pitchFamily="34" charset="0"/>
                <a:cs typeface="Arial" panose="020B0604020202020204" pitchFamily="34" charset="0"/>
              </a:rPr>
              <a:t>Any confidential information or content intended for judging purposes only must be cleared indicated in </a:t>
            </a:r>
            <a:r>
              <a:rPr lang="en-US" sz="750" dirty="0">
                <a:solidFill>
                  <a:srgbClr val="FF0000"/>
                </a:solidFill>
                <a:latin typeface="Arial" panose="020B0604020202020204" pitchFamily="34" charset="0"/>
                <a:cs typeface="Arial" panose="020B0604020202020204" pitchFamily="34" charset="0"/>
              </a:rPr>
              <a:t>red text </a:t>
            </a:r>
            <a:r>
              <a:rPr lang="en-US" sz="750" dirty="0">
                <a:latin typeface="Arial" panose="020B0604020202020204" pitchFamily="34" charset="0"/>
                <a:cs typeface="Arial" panose="020B0604020202020204" pitchFamily="34" charset="0"/>
              </a:rPr>
              <a:t>or </a:t>
            </a:r>
            <a:r>
              <a:rPr lang="en-US" sz="750" dirty="0">
                <a:solidFill>
                  <a:schemeClr val="bg1"/>
                </a:solidFill>
                <a:highlight>
                  <a:srgbClr val="FF0000"/>
                </a:highlight>
                <a:latin typeface="Arial" panose="020B0604020202020204" pitchFamily="34" charset="0"/>
                <a:cs typeface="Arial" panose="020B0604020202020204" pitchFamily="34" charset="0"/>
              </a:rPr>
              <a:t>highlighted in red</a:t>
            </a:r>
            <a:r>
              <a:rPr lang="en-US" sz="750" dirty="0">
                <a:latin typeface="Arial" panose="020B0604020202020204" pitchFamily="34" charset="0"/>
                <a:cs typeface="Arial" panose="020B0604020202020204" pitchFamily="34" charset="0"/>
              </a:rPr>
              <a:t>. Any indicated text will not be used for publication and will not be disseminated beyond the judging panel in any way. Once you are ready to submit, please save this file as a .pdf version before uploading it at: </a:t>
            </a:r>
            <a:r>
              <a:rPr lang="en-GB" sz="750" b="0" i="0" u="sng" strike="noStrike" baseline="0" dirty="0">
                <a:solidFill>
                  <a:srgbClr val="0000FF"/>
                </a:solidFill>
                <a:latin typeface="Arial" panose="020B0604020202020204" pitchFamily="34" charset="0"/>
                <a:cs typeface="Arial" panose="020B0604020202020204" pitchFamily="34" charset="0"/>
                <a:hlinkClick r:id="rId2"/>
              </a:rPr>
              <a:t>https://awards.marketing-interactive.com/agency-of-the-year-my/markies-entry-submission/</a:t>
            </a:r>
            <a:endParaRPr lang="en-GB" sz="750" b="0" i="0" u="sng" strike="noStrike" baseline="0" dirty="0">
              <a:solidFill>
                <a:srgbClr val="0000FF"/>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2C04F997-D248-B779-83C3-4051239BA94E}"/>
              </a:ext>
            </a:extLst>
          </p:cNvPr>
          <p:cNvSpPr txBox="1"/>
          <p:nvPr/>
        </p:nvSpPr>
        <p:spPr>
          <a:xfrm>
            <a:off x="902564" y="1293648"/>
            <a:ext cx="3078087" cy="523220"/>
          </a:xfrm>
          <a:prstGeom prst="rect">
            <a:avLst/>
          </a:prstGeom>
          <a:noFill/>
        </p:spPr>
        <p:txBody>
          <a:bodyPr wrap="none" rtlCol="0">
            <a:spAutoFit/>
          </a:bodyPr>
          <a:lstStyle/>
          <a:p>
            <a:pPr algn="ctr"/>
            <a:r>
              <a:rPr lang="en-SG" sz="1400" b="1" dirty="0">
                <a:latin typeface="Arial" panose="020B0604020202020204" pitchFamily="34" charset="0"/>
                <a:cs typeface="Arial" panose="020B0604020202020204" pitchFamily="34" charset="0"/>
              </a:rPr>
              <a:t>MARKies Awards 2026: </a:t>
            </a:r>
            <a:br>
              <a:rPr lang="en-SG" sz="1400" b="1" dirty="0">
                <a:latin typeface="Arial" panose="020B0604020202020204" pitchFamily="34" charset="0"/>
                <a:cs typeface="Arial" panose="020B0604020202020204" pitchFamily="34" charset="0"/>
              </a:rPr>
            </a:br>
            <a:r>
              <a:rPr lang="en-SG" sz="1400" b="1" dirty="0">
                <a:latin typeface="Arial" panose="020B0604020202020204" pitchFamily="34" charset="0"/>
                <a:cs typeface="Arial" panose="020B0604020202020204" pitchFamily="34" charset="0"/>
              </a:rPr>
              <a:t>CORE SUBMISSION DOCUMENT  </a:t>
            </a:r>
            <a:endParaRPr lang="en-GB" sz="1400" b="1"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29BCE6C7-969C-203A-97BF-90C7A2D5204D}"/>
              </a:ext>
            </a:extLst>
          </p:cNvPr>
          <p:cNvSpPr txBox="1"/>
          <p:nvPr/>
        </p:nvSpPr>
        <p:spPr>
          <a:xfrm>
            <a:off x="161177" y="1760457"/>
            <a:ext cx="4050784" cy="307777"/>
          </a:xfrm>
          <a:prstGeom prst="rect">
            <a:avLst/>
          </a:prstGeom>
          <a:noFill/>
        </p:spPr>
        <p:txBody>
          <a:bodyPr wrap="square" rtlCol="0">
            <a:spAutoFit/>
          </a:bodyPr>
          <a:lstStyle/>
          <a:p>
            <a:pPr algn="ctr"/>
            <a:r>
              <a:rPr lang="en-SG" sz="700" dirty="0">
                <a:latin typeface="Arial" panose="020B0604020202020204" pitchFamily="34" charset="0"/>
                <a:cs typeface="Arial" panose="020B0604020202020204" pitchFamily="34" charset="0"/>
              </a:rPr>
              <a:t>This core submission form is only applicable for Best Account Manager, Best Art Director/ Designer &amp; Best Strategist categories </a:t>
            </a:r>
            <a:endParaRPr lang="en-GB" sz="7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10002F3E-765C-CE1D-3737-74776141E070}"/>
              </a:ext>
            </a:extLst>
          </p:cNvPr>
          <p:cNvSpPr txBox="1"/>
          <p:nvPr/>
        </p:nvSpPr>
        <p:spPr>
          <a:xfrm>
            <a:off x="161176" y="4331771"/>
            <a:ext cx="8741029" cy="500715"/>
          </a:xfrm>
          <a:prstGeom prst="rect">
            <a:avLst/>
          </a:prstGeom>
          <a:noFill/>
        </p:spPr>
        <p:txBody>
          <a:bodyPr wrap="square">
            <a:spAutoFit/>
          </a:bodyPr>
          <a:lstStyle/>
          <a:p>
            <a:pPr>
              <a:lnSpc>
                <a:spcPts val="1100"/>
              </a:lnSpc>
            </a:pPr>
            <a:r>
              <a:rPr lang="en-US" altLang="zh-TW" sz="750" dirty="0">
                <a:latin typeface="Arial" panose="020B0604020202020204" pitchFamily="34" charset="0"/>
                <a:cs typeface="Arial" panose="020B0604020202020204" pitchFamily="34" charset="0"/>
              </a:rPr>
              <a:t>NOTE: Marks may be deducted if  the entry submission exceeds the maximum word count. </a:t>
            </a:r>
            <a:br>
              <a:rPr lang="en-US" altLang="zh-TW" sz="750" dirty="0">
                <a:latin typeface="Arial" panose="020B0604020202020204" pitchFamily="34" charset="0"/>
                <a:cs typeface="Arial" panose="020B0604020202020204" pitchFamily="34" charset="0"/>
              </a:rPr>
            </a:br>
            <a:r>
              <a:rPr lang="en-AU" sz="750" dirty="0">
                <a:latin typeface="Arial" panose="020B0604020202020204" pitchFamily="34" charset="0"/>
                <a:cs typeface="Arial" panose="020B0604020202020204" pitchFamily="34" charset="0"/>
              </a:rPr>
              <a:t>*Please take note that we will omit Inc, Corporation, </a:t>
            </a:r>
            <a:r>
              <a:rPr lang="en-AU" sz="750" dirty="0" err="1">
                <a:latin typeface="Arial" panose="020B0604020202020204" pitchFamily="34" charset="0"/>
                <a:cs typeface="Arial" panose="020B0604020202020204" pitchFamily="34" charset="0"/>
              </a:rPr>
              <a:t>Pte.</a:t>
            </a:r>
            <a:r>
              <a:rPr lang="en-AU" sz="750" dirty="0">
                <a:latin typeface="Arial" panose="020B0604020202020204" pitchFamily="34" charset="0"/>
                <a:cs typeface="Arial" panose="020B0604020202020204" pitchFamily="34" charset="0"/>
              </a:rPr>
              <a:t> Ltd, PT, </a:t>
            </a:r>
            <a:r>
              <a:rPr lang="en-AU" sz="750" dirty="0" err="1">
                <a:latin typeface="Arial" panose="020B0604020202020204" pitchFamily="34" charset="0"/>
                <a:cs typeface="Arial" panose="020B0604020202020204" pitchFamily="34" charset="0"/>
              </a:rPr>
              <a:t>Berhad</a:t>
            </a:r>
            <a:r>
              <a:rPr lang="en-AU" sz="750" dirty="0">
                <a:latin typeface="Arial" panose="020B0604020202020204" pitchFamily="34" charset="0"/>
                <a:cs typeface="Arial" panose="020B0604020202020204" pitchFamily="34" charset="0"/>
              </a:rPr>
              <a:t>, </a:t>
            </a:r>
            <a:r>
              <a:rPr lang="en-AU" sz="750" dirty="0" err="1">
                <a:latin typeface="Arial" panose="020B0604020202020204" pitchFamily="34" charset="0"/>
                <a:cs typeface="Arial" panose="020B0604020202020204" pitchFamily="34" charset="0"/>
              </a:rPr>
              <a:t>Sdn</a:t>
            </a:r>
            <a:r>
              <a:rPr lang="en-AU" sz="750" dirty="0">
                <a:latin typeface="Arial" panose="020B0604020202020204" pitchFamily="34" charset="0"/>
                <a:cs typeface="Arial" panose="020B0604020202020204" pitchFamily="34" charset="0"/>
              </a:rPr>
              <a:t>. </a:t>
            </a:r>
            <a:r>
              <a:rPr lang="en-AU" sz="750" dirty="0" err="1">
                <a:latin typeface="Arial" panose="020B0604020202020204" pitchFamily="34" charset="0"/>
                <a:cs typeface="Arial" panose="020B0604020202020204" pitchFamily="34" charset="0"/>
              </a:rPr>
              <a:t>Bhd</a:t>
            </a:r>
            <a:r>
              <a:rPr lang="en-AU" sz="750" dirty="0">
                <a:latin typeface="Arial" panose="020B0604020202020204" pitchFamily="34" charset="0"/>
                <a:cs typeface="Arial" panose="020B0604020202020204" pitchFamily="34" charset="0"/>
              </a:rPr>
              <a:t> and etc in order to follow our editorial design guidelines in all marketing collaterals including trophy.</a:t>
            </a:r>
            <a:endParaRPr lang="en-US" sz="750" dirty="0">
              <a:latin typeface="Arial" panose="020B0604020202020204" pitchFamily="34" charset="0"/>
              <a:cs typeface="Arial" panose="020B0604020202020204" pitchFamily="34" charset="0"/>
            </a:endParaRPr>
          </a:p>
          <a:p>
            <a:pPr>
              <a:lnSpc>
                <a:spcPts val="1100"/>
              </a:lnSpc>
            </a:pPr>
            <a:endParaRPr lang="en-US" altLang="zh-TW" sz="700" dirty="0">
              <a:latin typeface="Helvetica Neue CE 55 Roman" pitchFamily="82" charset="0"/>
              <a:cs typeface="Arial" panose="020B0604020202020204" pitchFamily="34" charset="0"/>
            </a:endParaRPr>
          </a:p>
        </p:txBody>
      </p:sp>
    </p:spTree>
    <p:extLst>
      <p:ext uri="{BB962C8B-B14F-4D97-AF65-F5344CB8AC3E}">
        <p14:creationId xmlns:p14="http://schemas.microsoft.com/office/powerpoint/2010/main" val="23940071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10982B34-7FAD-1BAC-6A71-3B417DC139EC}"/>
              </a:ext>
            </a:extLst>
          </p:cNvPr>
          <p:cNvGraphicFramePr>
            <a:graphicFrameLocks noGrp="1"/>
          </p:cNvGraphicFramePr>
          <p:nvPr>
            <p:extLst>
              <p:ext uri="{D42A27DB-BD31-4B8C-83A1-F6EECF244321}">
                <p14:modId xmlns:p14="http://schemas.microsoft.com/office/powerpoint/2010/main" val="1495455003"/>
              </p:ext>
            </p:extLst>
          </p:nvPr>
        </p:nvGraphicFramePr>
        <p:xfrm>
          <a:off x="179882" y="1995686"/>
          <a:ext cx="8740585" cy="2592288"/>
        </p:xfrm>
        <a:graphic>
          <a:graphicData uri="http://schemas.openxmlformats.org/drawingml/2006/table">
            <a:tbl>
              <a:tblPr firstRow="1" bandRow="1">
                <a:tableStyleId>{5C22544A-7EE6-4342-B048-85BDC9FD1C3A}</a:tableStyleId>
              </a:tblPr>
              <a:tblGrid>
                <a:gridCol w="8740585">
                  <a:extLst>
                    <a:ext uri="{9D8B030D-6E8A-4147-A177-3AD203B41FA5}">
                      <a16:colId xmlns:a16="http://schemas.microsoft.com/office/drawing/2014/main" val="20000"/>
                    </a:ext>
                  </a:extLst>
                </a:gridCol>
              </a:tblGrid>
              <a:tr h="2592288">
                <a:tc>
                  <a:txBody>
                    <a:bodyPr/>
                    <a:lstStyle/>
                    <a:p>
                      <a:pPr>
                        <a:buFont typeface="Arial" pitchFamily="34" charset="0"/>
                        <a:buNone/>
                      </a:pPr>
                      <a:endParaRPr lang="en-GB" sz="1000" b="0" i="1" kern="1200" dirty="0">
                        <a:solidFill>
                          <a:schemeClr val="bg2">
                            <a:lumMod val="50000"/>
                          </a:schemeClr>
                        </a:solidFill>
                        <a:latin typeface="+mn-lt"/>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2" name="Title 1">
            <a:extLst>
              <a:ext uri="{FF2B5EF4-FFF2-40B4-BE49-F238E27FC236}">
                <a16:creationId xmlns:a16="http://schemas.microsoft.com/office/drawing/2014/main" id="{A409AADC-0986-6390-2F13-8C0414B45628}"/>
              </a:ext>
            </a:extLst>
          </p:cNvPr>
          <p:cNvSpPr txBox="1">
            <a:spLocks/>
          </p:cNvSpPr>
          <p:nvPr/>
        </p:nvSpPr>
        <p:spPr>
          <a:xfrm>
            <a:off x="170821" y="1457011"/>
            <a:ext cx="8851681" cy="271301"/>
          </a:xfrm>
          <a:prstGeom prst="rect">
            <a:avLst/>
          </a:prstGeom>
        </p:spPr>
        <p:txBody>
          <a:bodyPr anchor="ctr"/>
          <a:lstStyle/>
          <a:p>
            <a:r>
              <a:rPr lang="en-US" sz="900" dirty="0">
                <a:latin typeface="Arial" panose="020B0604020202020204" pitchFamily="34" charset="0"/>
                <a:ea typeface="Helvetica Neue" panose="02000503000000020004" pitchFamily="2" charset="0"/>
                <a:cs typeface="Arial" panose="020B0604020202020204" pitchFamily="34" charset="0"/>
              </a:rPr>
              <a:t>Please write a maximum 2,000 words (total) including evidence to support and address each of the specific category criteria bullet points outlined in the category's description. Please ensure all areas mentioned are covered within your submission as the jury will be looking for these details. Each bullet point will hold a maximum potential value of 10 points.</a:t>
            </a:r>
          </a:p>
          <a:p>
            <a:endParaRPr lang="en-US" sz="900" dirty="0">
              <a:latin typeface="Arial" panose="020B0604020202020204" pitchFamily="34" charset="0"/>
              <a:ea typeface="Helvetica Neue" panose="02000503000000020004" pitchFamily="2" charset="0"/>
              <a:cs typeface="Arial" panose="020B0604020202020204" pitchFamily="34" charset="0"/>
            </a:endParaRPr>
          </a:p>
          <a:p>
            <a:r>
              <a:rPr lang="en-US" sz="900" b="1" dirty="0">
                <a:latin typeface="Arial" panose="020B0604020202020204" pitchFamily="34" charset="0"/>
                <a:ea typeface="Helvetica Neue" panose="02000503000000020004" pitchFamily="2" charset="0"/>
                <a:cs typeface="Arial" panose="020B0604020202020204" pitchFamily="34" charset="0"/>
              </a:rPr>
              <a:t>Max. 2000 words </a:t>
            </a:r>
          </a:p>
          <a:p>
            <a:endParaRPr lang="en-US" sz="900" dirty="0">
              <a:latin typeface="Arial" panose="020B0604020202020204" pitchFamily="34" charset="0"/>
              <a:ea typeface="Helvetica Neue" panose="02000503000000020004" pitchFamily="2" charset="0"/>
              <a:cs typeface="Arial" panose="020B0604020202020204" pitchFamily="34" charset="0"/>
            </a:endParaRPr>
          </a:p>
        </p:txBody>
      </p:sp>
    </p:spTree>
    <p:extLst>
      <p:ext uri="{BB962C8B-B14F-4D97-AF65-F5344CB8AC3E}">
        <p14:creationId xmlns:p14="http://schemas.microsoft.com/office/powerpoint/2010/main" val="5409693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10982B34-7FAD-1BAC-6A71-3B417DC139EC}"/>
              </a:ext>
            </a:extLst>
          </p:cNvPr>
          <p:cNvGraphicFramePr>
            <a:graphicFrameLocks noGrp="1"/>
          </p:cNvGraphicFramePr>
          <p:nvPr>
            <p:extLst>
              <p:ext uri="{D42A27DB-BD31-4B8C-83A1-F6EECF244321}">
                <p14:modId xmlns:p14="http://schemas.microsoft.com/office/powerpoint/2010/main" val="1974584332"/>
              </p:ext>
            </p:extLst>
          </p:nvPr>
        </p:nvGraphicFramePr>
        <p:xfrm>
          <a:off x="179882" y="1244184"/>
          <a:ext cx="8740585" cy="3343790"/>
        </p:xfrm>
        <a:graphic>
          <a:graphicData uri="http://schemas.openxmlformats.org/drawingml/2006/table">
            <a:tbl>
              <a:tblPr firstRow="1" bandRow="1">
                <a:tableStyleId>{5C22544A-7EE6-4342-B048-85BDC9FD1C3A}</a:tableStyleId>
              </a:tblPr>
              <a:tblGrid>
                <a:gridCol w="8740585">
                  <a:extLst>
                    <a:ext uri="{9D8B030D-6E8A-4147-A177-3AD203B41FA5}">
                      <a16:colId xmlns:a16="http://schemas.microsoft.com/office/drawing/2014/main" val="20000"/>
                    </a:ext>
                  </a:extLst>
                </a:gridCol>
              </a:tblGrid>
              <a:tr h="3343790">
                <a:tc>
                  <a:txBody>
                    <a:bodyPr/>
                    <a:lstStyle/>
                    <a:p>
                      <a:pPr>
                        <a:buFont typeface="Arial" pitchFamily="34" charset="0"/>
                        <a:buNone/>
                      </a:pPr>
                      <a:r>
                        <a:rPr lang="en-GB" sz="1000" b="1" i="0" kern="1200" dirty="0">
                          <a:solidFill>
                            <a:schemeClr val="tx1"/>
                          </a:solidFill>
                          <a:latin typeface="Arial" panose="020B0604020202020204" pitchFamily="34" charset="0"/>
                          <a:ea typeface="+mn-ea"/>
                          <a:cs typeface="Arial" panose="020B0604020202020204" pitchFamily="34" charset="0"/>
                        </a:rPr>
                        <a:t>CONT…. </a:t>
                      </a: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249709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10982B34-7FAD-1BAC-6A71-3B417DC139EC}"/>
              </a:ext>
            </a:extLst>
          </p:cNvPr>
          <p:cNvGraphicFramePr>
            <a:graphicFrameLocks noGrp="1"/>
          </p:cNvGraphicFramePr>
          <p:nvPr>
            <p:extLst>
              <p:ext uri="{D42A27DB-BD31-4B8C-83A1-F6EECF244321}">
                <p14:modId xmlns:p14="http://schemas.microsoft.com/office/powerpoint/2010/main" val="1966495940"/>
              </p:ext>
            </p:extLst>
          </p:nvPr>
        </p:nvGraphicFramePr>
        <p:xfrm>
          <a:off x="179882" y="1244184"/>
          <a:ext cx="8740585" cy="3343790"/>
        </p:xfrm>
        <a:graphic>
          <a:graphicData uri="http://schemas.openxmlformats.org/drawingml/2006/table">
            <a:tbl>
              <a:tblPr firstRow="1" bandRow="1">
                <a:tableStyleId>{5C22544A-7EE6-4342-B048-85BDC9FD1C3A}</a:tableStyleId>
              </a:tblPr>
              <a:tblGrid>
                <a:gridCol w="8740585">
                  <a:extLst>
                    <a:ext uri="{9D8B030D-6E8A-4147-A177-3AD203B41FA5}">
                      <a16:colId xmlns:a16="http://schemas.microsoft.com/office/drawing/2014/main" val="20000"/>
                    </a:ext>
                  </a:extLst>
                </a:gridCol>
              </a:tblGrid>
              <a:tr h="3343790">
                <a:tc>
                  <a:txBody>
                    <a:bodyPr/>
                    <a:lstStyle/>
                    <a:p>
                      <a:pPr>
                        <a:buFont typeface="Arial" pitchFamily="34" charset="0"/>
                        <a:buNone/>
                      </a:pPr>
                      <a:r>
                        <a:rPr lang="en-GB" sz="1000" b="1" i="0" kern="1200" dirty="0">
                          <a:solidFill>
                            <a:schemeClr val="tx1"/>
                          </a:solidFill>
                          <a:latin typeface="Arial" panose="020B0604020202020204" pitchFamily="34" charset="0"/>
                          <a:ea typeface="+mn-ea"/>
                          <a:cs typeface="Arial" panose="020B0604020202020204" pitchFamily="34" charset="0"/>
                        </a:rPr>
                        <a:t>CONT…. </a:t>
                      </a: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4066302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888" y="20540"/>
            <a:ext cx="9142221" cy="5143498"/>
          </a:xfrm>
          <a:prstGeom prst="rect">
            <a:avLst/>
          </a:prstGeom>
        </p:spPr>
      </p:pic>
      <p:graphicFrame>
        <p:nvGraphicFramePr>
          <p:cNvPr id="2" name="Table 1">
            <a:extLst>
              <a:ext uri="{FF2B5EF4-FFF2-40B4-BE49-F238E27FC236}">
                <a16:creationId xmlns:a16="http://schemas.microsoft.com/office/drawing/2014/main" id="{5F5B95E9-4399-6121-1DB6-61BFEF9DEE77}"/>
              </a:ext>
            </a:extLst>
          </p:cNvPr>
          <p:cNvGraphicFramePr>
            <a:graphicFrameLocks noGrp="1"/>
          </p:cNvGraphicFramePr>
          <p:nvPr>
            <p:extLst>
              <p:ext uri="{D42A27DB-BD31-4B8C-83A1-F6EECF244321}">
                <p14:modId xmlns:p14="http://schemas.microsoft.com/office/powerpoint/2010/main" val="3568599267"/>
              </p:ext>
            </p:extLst>
          </p:nvPr>
        </p:nvGraphicFramePr>
        <p:xfrm>
          <a:off x="143508" y="1347614"/>
          <a:ext cx="8856984" cy="3168352"/>
        </p:xfrm>
        <a:graphic>
          <a:graphicData uri="http://schemas.openxmlformats.org/drawingml/2006/table">
            <a:tbl>
              <a:tblPr firstRow="1" bandRow="1">
                <a:tableStyleId>{5C22544A-7EE6-4342-B048-85BDC9FD1C3A}</a:tableStyleId>
              </a:tblPr>
              <a:tblGrid>
                <a:gridCol w="8856984">
                  <a:extLst>
                    <a:ext uri="{9D8B030D-6E8A-4147-A177-3AD203B41FA5}">
                      <a16:colId xmlns:a16="http://schemas.microsoft.com/office/drawing/2014/main" val="20000"/>
                    </a:ext>
                  </a:extLst>
                </a:gridCol>
              </a:tblGrid>
              <a:tr h="3168352">
                <a:tc>
                  <a:txBody>
                    <a:bodyPr/>
                    <a:lstStyle/>
                    <a:p>
                      <a:endParaRPr lang="en-US" sz="1600" b="1" kern="1200" dirty="0">
                        <a:solidFill>
                          <a:schemeClr val="tx1"/>
                        </a:solidFill>
                        <a:latin typeface="Helvetica Neue CE 55 Roman" pitchFamily="82" charset="0"/>
                        <a:ea typeface="+mn-ea"/>
                        <a:cs typeface="+mn-cs"/>
                      </a:endParaRPr>
                    </a:p>
                    <a:p>
                      <a:endParaRPr lang="en-US" sz="1600" b="1" kern="1200" dirty="0">
                        <a:solidFill>
                          <a:schemeClr val="tx1"/>
                        </a:solidFill>
                        <a:latin typeface="Helvetica Neue CE 55 Roman" pitchFamily="82" charset="0"/>
                        <a:ea typeface="+mn-ea"/>
                        <a:cs typeface="+mn-cs"/>
                      </a:endParaRPr>
                    </a:p>
                    <a:p>
                      <a:endParaRPr lang="en-US" sz="1600" b="1" kern="1200" dirty="0">
                        <a:solidFill>
                          <a:schemeClr val="tx1"/>
                        </a:solidFill>
                        <a:latin typeface="Helvetica Neue CE 55 Roman" pitchFamily="82" charset="0"/>
                        <a:ea typeface="+mn-ea"/>
                        <a:cs typeface="+mn-cs"/>
                      </a:endParaRPr>
                    </a:p>
                    <a:p>
                      <a:endParaRPr lang="en-US" sz="1600" b="1" kern="1200" dirty="0">
                        <a:solidFill>
                          <a:schemeClr val="tx1"/>
                        </a:solidFill>
                        <a:latin typeface="Helvetica Neue CE 55 Roman" pitchFamily="82" charset="0"/>
                        <a:ea typeface="+mn-ea"/>
                        <a:cs typeface="+mn-cs"/>
                      </a:endParaRPr>
                    </a:p>
                    <a:p>
                      <a:r>
                        <a:rPr lang="en-US" sz="1200" b="1" kern="1200" dirty="0">
                          <a:solidFill>
                            <a:schemeClr val="tx1"/>
                          </a:solidFill>
                          <a:latin typeface="Arial" panose="020B0604020202020204" pitchFamily="34" charset="0"/>
                          <a:ea typeface="+mn-ea"/>
                          <a:cs typeface="Arial" panose="020B0604020202020204" pitchFamily="34" charset="0"/>
                        </a:rPr>
                        <a:t>DECLARATION </a:t>
                      </a:r>
                    </a:p>
                    <a:p>
                      <a:r>
                        <a:rPr lang="en-US" sz="1200" b="1" kern="1200" dirty="0">
                          <a:solidFill>
                            <a:schemeClr val="tx1"/>
                          </a:solidFill>
                          <a:latin typeface="Arial" panose="020B0604020202020204" pitchFamily="34" charset="0"/>
                          <a:ea typeface="+mn-ea"/>
                          <a:cs typeface="Arial" panose="020B0604020202020204" pitchFamily="34" charset="0"/>
                        </a:rPr>
                        <a:t> </a:t>
                      </a:r>
                    </a:p>
                    <a:p>
                      <a:r>
                        <a:rPr lang="en-US" sz="1200" b="1" kern="1200" dirty="0">
                          <a:solidFill>
                            <a:schemeClr val="tx1"/>
                          </a:solidFill>
                          <a:latin typeface="Arial" panose="020B0604020202020204" pitchFamily="34" charset="0"/>
                          <a:ea typeface="+mn-ea"/>
                          <a:cs typeface="Arial" panose="020B0604020202020204" pitchFamily="34" charset="0"/>
                          <a:sym typeface="Wingdings 2"/>
                        </a:rPr>
                        <a:t></a:t>
                      </a:r>
                      <a:r>
                        <a:rPr lang="en-US" sz="1200" b="0" kern="1200" dirty="0">
                          <a:solidFill>
                            <a:schemeClr val="tx1"/>
                          </a:solidFill>
                          <a:latin typeface="Arial" panose="020B0604020202020204" pitchFamily="34" charset="0"/>
                          <a:ea typeface="+mn-ea"/>
                          <a:cs typeface="Arial" panose="020B0604020202020204" pitchFamily="34" charset="0"/>
                        </a:rPr>
                        <a:t> </a:t>
                      </a:r>
                      <a:r>
                        <a:rPr lang="en-US" sz="1200" b="0" i="0" kern="1200" dirty="0">
                          <a:solidFill>
                            <a:schemeClr val="tx1"/>
                          </a:solidFill>
                          <a:latin typeface="Arial" panose="020B0604020202020204" pitchFamily="34" charset="0"/>
                          <a:ea typeface="+mn-ea"/>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1200" b="1" kern="1200" dirty="0">
                        <a:solidFill>
                          <a:schemeClr val="tx1"/>
                        </a:solidFill>
                        <a:latin typeface="Arial" panose="020B0604020202020204" pitchFamily="34" charset="0"/>
                        <a:ea typeface="+mn-ea"/>
                        <a:cs typeface="Arial" panose="020B0604020202020204" pitchFamily="34" charset="0"/>
                      </a:endParaRPr>
                    </a:p>
                    <a:p>
                      <a:pPr algn="ctr"/>
                      <a:r>
                        <a:rPr lang="en-AU" sz="1200" b="1" kern="1200" dirty="0">
                          <a:solidFill>
                            <a:schemeClr val="tx1"/>
                          </a:solidFill>
                          <a:latin typeface="Arial" panose="020B0604020202020204" pitchFamily="34" charset="0"/>
                          <a:ea typeface="+mn-ea"/>
                          <a:cs typeface="Arial" panose="020B0604020202020204" pitchFamily="34" charset="0"/>
                        </a:rPr>
                        <a:t>-THE END- </a:t>
                      </a:r>
                      <a:endParaRPr lang="en-US" sz="1200" b="1" kern="1200" dirty="0">
                        <a:solidFill>
                          <a:schemeClr val="tx1"/>
                        </a:solidFill>
                        <a:latin typeface="Arial" panose="020B0604020202020204" pitchFamily="34" charset="0"/>
                        <a:ea typeface="+mn-ea"/>
                        <a:cs typeface="Arial" panose="020B0604020202020204" pitchFamily="34" charset="0"/>
                      </a:endParaRPr>
                    </a:p>
                    <a:p>
                      <a:pPr>
                        <a:buFont typeface="Arial" pitchFamily="34" charset="0"/>
                        <a:buNone/>
                      </a:pPr>
                      <a:endParaRPr lang="en-GB" sz="1500" b="0" i="1" kern="1200" dirty="0">
                        <a:solidFill>
                          <a:schemeClr val="tx1"/>
                        </a:solidFill>
                        <a:latin typeface="Helvetica Neue CE 55 Roman" pitchFamily="82" charset="0"/>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4005546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3964</TotalTime>
  <Words>486</Words>
  <Application>Microsoft Office PowerPoint</Application>
  <PresentationFormat>On-screen Show (16:9)</PresentationFormat>
  <Paragraphs>36</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Helvetica Neue CE 55 Roman</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Booney Tay</dc:creator>
  <cp:lastModifiedBy>Joleen Quek</cp:lastModifiedBy>
  <cp:revision>435</cp:revision>
  <dcterms:created xsi:type="dcterms:W3CDTF">2006-08-16T00:00:00Z</dcterms:created>
  <dcterms:modified xsi:type="dcterms:W3CDTF">2025-10-13T11:07:10Z</dcterms:modified>
</cp:coreProperties>
</file>